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40639" marR="40639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Calibri"/>
      </a:defRPr>
    </a:lvl1pPr>
    <a:lvl2pPr marL="40639" marR="40639" indent="3429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Calibri"/>
      </a:defRPr>
    </a:lvl2pPr>
    <a:lvl3pPr marL="40639" marR="40639" indent="685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Calibri"/>
      </a:defRPr>
    </a:lvl3pPr>
    <a:lvl4pPr marL="40639" marR="40639" indent="10287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Calibri"/>
      </a:defRPr>
    </a:lvl4pPr>
    <a:lvl5pPr marL="40639" marR="40639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Calibri"/>
      </a:defRPr>
    </a:lvl5pPr>
    <a:lvl6pPr marL="40639" marR="40639" indent="17145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Calibri"/>
      </a:defRPr>
    </a:lvl6pPr>
    <a:lvl7pPr marL="40639" marR="40639" indent="2057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Calibri"/>
      </a:defRPr>
    </a:lvl7pPr>
    <a:lvl8pPr marL="40639" marR="40639" indent="24003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Calibri"/>
      </a:defRPr>
    </a:lvl8pPr>
    <a:lvl9pPr marL="40639" marR="40639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8F44A2F1-9E1F-4B54-A3A2-5F16C0AD49E2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B8BBBD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8575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8575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28575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def" i="de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def" i="de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def" i="de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def" i="de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def" i="de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0" name="Shape 2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latin typeface="Lucida Grande"/>
        <a:ea typeface="Lucida Grande"/>
        <a:cs typeface="Lucida Grande"/>
        <a:sym typeface="Lucida Grande"/>
      </a:defRPr>
    </a:lvl1pPr>
    <a:lvl2pPr indent="457200" defTabSz="584200" latinLnBrk="0">
      <a:defRPr sz="2200">
        <a:latin typeface="Lucida Grande"/>
        <a:ea typeface="Lucida Grande"/>
        <a:cs typeface="Lucida Grande"/>
        <a:sym typeface="Lucida Grande"/>
      </a:defRPr>
    </a:lvl2pPr>
    <a:lvl3pPr indent="914400" defTabSz="584200" latinLnBrk="0">
      <a:defRPr sz="2200">
        <a:latin typeface="Lucida Grande"/>
        <a:ea typeface="Lucida Grande"/>
        <a:cs typeface="Lucida Grande"/>
        <a:sym typeface="Lucida Grande"/>
      </a:defRPr>
    </a:lvl3pPr>
    <a:lvl4pPr indent="1371600" defTabSz="584200" latinLnBrk="0">
      <a:defRPr sz="2200">
        <a:latin typeface="Lucida Grande"/>
        <a:ea typeface="Lucida Grande"/>
        <a:cs typeface="Lucida Grande"/>
        <a:sym typeface="Lucida Grande"/>
      </a:defRPr>
    </a:lvl4pPr>
    <a:lvl5pPr indent="1828800" defTabSz="584200" latinLnBrk="0">
      <a:defRPr sz="2200">
        <a:latin typeface="Lucida Grande"/>
        <a:ea typeface="Lucida Grande"/>
        <a:cs typeface="Lucida Grande"/>
        <a:sym typeface="Lucida Grande"/>
      </a:defRPr>
    </a:lvl5pPr>
    <a:lvl6pPr indent="2286000" defTabSz="584200" latinLnBrk="0">
      <a:defRPr sz="2200">
        <a:latin typeface="Lucida Grande"/>
        <a:ea typeface="Lucida Grande"/>
        <a:cs typeface="Lucida Grande"/>
        <a:sym typeface="Lucida Grande"/>
      </a:defRPr>
    </a:lvl6pPr>
    <a:lvl7pPr indent="2743200" defTabSz="584200" latinLnBrk="0">
      <a:defRPr sz="2200">
        <a:latin typeface="Lucida Grande"/>
        <a:ea typeface="Lucida Grande"/>
        <a:cs typeface="Lucida Grande"/>
        <a:sym typeface="Lucida Grande"/>
      </a:defRPr>
    </a:lvl7pPr>
    <a:lvl8pPr indent="3200400" defTabSz="584200" latinLnBrk="0">
      <a:defRPr sz="2200">
        <a:latin typeface="Lucida Grande"/>
        <a:ea typeface="Lucida Grande"/>
        <a:cs typeface="Lucida Grande"/>
        <a:sym typeface="Lucida Grande"/>
      </a:defRPr>
    </a:lvl8pPr>
    <a:lvl9pPr indent="3657600" defTabSz="584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23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6" name="Shape 2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80327" marR="40639" defTabSz="914400">
              <a:lnSpc>
                <a:spcPct val="80000"/>
              </a:lnSpc>
              <a:buClr>
                <a:srgbClr val="000000"/>
              </a:buClr>
              <a:buFont typeface="Verdana"/>
              <a:def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  <a:r>
              <a:t>Il candidato dovrà: </a:t>
            </a:r>
          </a:p>
          <a:p>
            <a:pPr marL="80327" marR="40639" defTabSz="914400">
              <a:lnSpc>
                <a:spcPct val="80000"/>
              </a:lnSpc>
              <a:buClr>
                <a:srgbClr val="FF6600"/>
              </a:buClr>
              <a:buFont typeface="Verdana"/>
            </a:pPr>
            <a:r>
              <a:rPr sz="1200">
                <a:solidFill>
                  <a:srgbClr val="FF6600"/>
                </a:solidFill>
                <a:uFill>
                  <a:solidFill>
                    <a:srgbClr val="FF66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1.</a:t>
            </a:r>
            <a:r>
              <a: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 Essere Socio Ordinario da almeno un anno;</a:t>
            </a:r>
            <a:br>
              <a: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rPr>
            </a:br>
            <a:r>
              <a:rPr sz="1200">
                <a:solidFill>
                  <a:srgbClr val="FF6600"/>
                </a:solidFill>
                <a:uFill>
                  <a:solidFill>
                    <a:srgbClr val="FF66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2.</a:t>
            </a:r>
            <a:r>
              <a: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 Aver fatto domanda di ammissione scritta al Presidente della Associazione;</a:t>
            </a:r>
            <a:br>
              <a: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rPr>
            </a:br>
            <a:r>
              <a:rPr sz="1200">
                <a:solidFill>
                  <a:srgbClr val="FF6600"/>
                </a:solidFill>
                <a:uFill>
                  <a:solidFill>
                    <a:srgbClr val="FF66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3.</a:t>
            </a:r>
            <a:r>
              <a: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 Dovrà inviare alla sede della Associazione, o al Presidente della Commissione Accettazione Soci la seguente documentazione:</a:t>
            </a:r>
            <a:endParaRPr sz="1200">
              <a:uFill>
                <a:solidFill>
                  <a:srgbClr val="000000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marL="80327" marR="40639" defTabSz="914400">
              <a:lnSpc>
                <a:spcPct val="80000"/>
              </a:lnSpc>
              <a:buClr>
                <a:srgbClr val="000000"/>
              </a:buClr>
              <a:buFont typeface="Verdana"/>
            </a:pPr>
            <a:r>
              <a:rPr sz="1200">
                <a:uFill>
                  <a:solidFill>
                    <a:srgbClr val="000000"/>
                  </a:solidFill>
                </a:uFill>
              </a:rPr>
              <a:t>	</a:t>
            </a:r>
            <a:r>
              <a:rPr sz="1200">
                <a:solidFill>
                  <a:srgbClr val="FF6600"/>
                </a:solidFill>
                <a:uFill>
                  <a:solidFill>
                    <a:srgbClr val="FF66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a)</a:t>
            </a:r>
            <a:r>
              <a: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 curriculum scientifico/culturale;</a:t>
            </a:r>
            <a:br>
              <a: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rPr>
            </a:br>
            <a:r>
              <a: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	</a:t>
            </a:r>
            <a:r>
              <a:rPr sz="1200">
                <a:solidFill>
                  <a:srgbClr val="FF6600"/>
                </a:solidFill>
                <a:uFill>
                  <a:solidFill>
                    <a:srgbClr val="FF66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b)</a:t>
            </a:r>
            <a:r>
              <a: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 documentazione relativa di almeno tre casi di clinica protesica personalmente trattati.</a:t>
            </a:r>
            <a:endParaRPr sz="1200">
              <a:uFill>
                <a:solidFill>
                  <a:srgbClr val="000000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marL="80327" marR="40639" defTabSz="914400">
              <a:lnSpc>
                <a:spcPct val="80000"/>
              </a:lnSpc>
              <a:buClr>
                <a:srgbClr val="000000"/>
              </a:buClr>
              <a:buFont typeface="Verdana"/>
              <a:def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  <a:r>
              <a:t>Per il trattamento di un caso clinico protesico si intende la terapia di tutti i problemi presenti e non una terapia isolata che non consideri le necessità dell'intero cavo orale.</a:t>
            </a:r>
            <a:br/>
            <a:r>
              <a:t>I tre casi preferibilmente devono avere diverso orientamento terapeutico protesico per dare alla Commissione maggiori possibilità di valutazione.</a:t>
            </a:r>
          </a:p>
          <a:p>
            <a:pPr marL="80327" marR="40639" defTabSz="914400">
              <a:lnSpc>
                <a:spcPct val="80000"/>
              </a:lnSpc>
              <a:buClr>
                <a:srgbClr val="000000"/>
              </a:buClr>
              <a:buFont typeface="Verdana"/>
              <a:def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  <a:r>
              <a:t>Comunque almeno due casi devono essere risolti con una riabilitazione protesica complessa.</a:t>
            </a:r>
            <a:b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2" name="Shape 3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80327" marR="40639" defTabSz="914400">
              <a:lnSpc>
                <a:spcPct val="80000"/>
              </a:lnSpc>
              <a:buClr>
                <a:srgbClr val="000000"/>
              </a:buClr>
              <a:buFont typeface="Verdana"/>
              <a:def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  <a:r>
              <a:t>Per quanto riguarda la parte descrittiva di ogni singolo punto, può avvenire o su fogli dattiloscritti o su fogli dattiloscritti o, preferibilmente, con scritte e grafici inglobate nella presentazione digitale.</a:t>
            </a:r>
            <a:br/>
            <a:r>
              <a:t>I quadri della presentazione contenenti immagini cliniche non devono superare il numero di 60 per ogni singolo caso clinico e non devono contenere più di 4 immagini per quadro. </a:t>
            </a:r>
          </a:p>
          <a:p>
            <a:pPr marL="80327" marR="40639" defTabSz="914400">
              <a:lnSpc>
                <a:spcPct val="80000"/>
              </a:lnSpc>
              <a:buClr>
                <a:srgbClr val="000000"/>
              </a:buClr>
              <a:buFont typeface="Verdana"/>
              <a:def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  <a:r>
              <a:t>Le immagini devono essere accompagnate da didascalie.</a:t>
            </a:r>
          </a:p>
          <a:p>
            <a:pPr marL="80327" marR="40639" defTabSz="914400">
              <a:lnSpc>
                <a:spcPct val="80000"/>
              </a:lnSpc>
              <a:buClr>
                <a:srgbClr val="000000"/>
              </a:buClr>
              <a:buFont typeface="Verdana"/>
              <a:def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  <a:r>
              <a:t>Evitare qualsiasi effetto di animazione.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3" name="Shape 16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80327" marR="40639" defTabSz="914400">
              <a:lnSpc>
                <a:spcPct val="80000"/>
              </a:lnSpc>
              <a:buClr>
                <a:srgbClr val="000000"/>
              </a:buClr>
              <a:buFont typeface="Verdana"/>
              <a:def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  <a:r>
              <a:t>Il candidato dovrà: </a:t>
            </a:r>
          </a:p>
          <a:p>
            <a:pPr marL="80327" marR="40639" defTabSz="914400">
              <a:lnSpc>
                <a:spcPct val="80000"/>
              </a:lnSpc>
              <a:buClr>
                <a:srgbClr val="FF6600"/>
              </a:buClr>
              <a:buFont typeface="Verdana"/>
            </a:pPr>
            <a:r>
              <a:rPr sz="1200">
                <a:solidFill>
                  <a:srgbClr val="FF6600"/>
                </a:solidFill>
                <a:uFill>
                  <a:solidFill>
                    <a:srgbClr val="FF66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1.</a:t>
            </a:r>
            <a:r>
              <a: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 Essere Socio Ordinario da almeno un anno;</a:t>
            </a:r>
            <a:br>
              <a: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rPr>
            </a:br>
            <a:r>
              <a:rPr sz="1200">
                <a:solidFill>
                  <a:srgbClr val="FF6600"/>
                </a:solidFill>
                <a:uFill>
                  <a:solidFill>
                    <a:srgbClr val="FF66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2.</a:t>
            </a:r>
            <a:r>
              <a: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 Aver fatto domanda di ammissione scritta al Presidente della Associazione;</a:t>
            </a:r>
            <a:br>
              <a: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rPr>
            </a:br>
            <a:r>
              <a:rPr sz="1200">
                <a:solidFill>
                  <a:srgbClr val="FF6600"/>
                </a:solidFill>
                <a:uFill>
                  <a:solidFill>
                    <a:srgbClr val="FF66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3.</a:t>
            </a:r>
            <a:r>
              <a: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 Dovrà inviare alla sede della Associazione, o al Presidente della Commissione Accettazione Soci la seguente documentazione:</a:t>
            </a:r>
            <a:endParaRPr sz="1200">
              <a:uFill>
                <a:solidFill>
                  <a:srgbClr val="000000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marL="80327" marR="40639" defTabSz="914400">
              <a:lnSpc>
                <a:spcPct val="80000"/>
              </a:lnSpc>
              <a:buClr>
                <a:srgbClr val="000000"/>
              </a:buClr>
              <a:buFont typeface="Verdana"/>
            </a:pPr>
            <a:r>
              <a:rPr sz="1200">
                <a:uFill>
                  <a:solidFill>
                    <a:srgbClr val="000000"/>
                  </a:solidFill>
                </a:uFill>
              </a:rPr>
              <a:t>	</a:t>
            </a:r>
            <a:r>
              <a:rPr sz="1200">
                <a:solidFill>
                  <a:srgbClr val="FF6600"/>
                </a:solidFill>
                <a:uFill>
                  <a:solidFill>
                    <a:srgbClr val="FF66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a)</a:t>
            </a:r>
            <a:r>
              <a: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 curriculum scientifico/culturale;</a:t>
            </a:r>
            <a:br>
              <a: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rPr>
            </a:br>
            <a:r>
              <a: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	</a:t>
            </a:r>
            <a:r>
              <a:rPr sz="1200">
                <a:solidFill>
                  <a:srgbClr val="FF6600"/>
                </a:solidFill>
                <a:uFill>
                  <a:solidFill>
                    <a:srgbClr val="FF66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b)</a:t>
            </a:r>
            <a:r>
              <a: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 documentazione relativa di almeno tre casi di clinica protesica personalmente trattati.</a:t>
            </a:r>
            <a:endParaRPr sz="1200">
              <a:uFill>
                <a:solidFill>
                  <a:srgbClr val="000000"/>
                </a:solidFill>
              </a:uFill>
              <a:latin typeface="Verdana"/>
              <a:ea typeface="Verdana"/>
              <a:cs typeface="Verdana"/>
              <a:sym typeface="Verdana"/>
            </a:endParaRPr>
          </a:p>
          <a:p>
            <a:pPr marL="80327" marR="40639" defTabSz="914400">
              <a:lnSpc>
                <a:spcPct val="80000"/>
              </a:lnSpc>
              <a:buClr>
                <a:srgbClr val="000000"/>
              </a:buClr>
              <a:buFont typeface="Verdana"/>
              <a:def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  <a:r>
              <a:t>Per il trattamento di un caso clinico protesico si intende la terapia di tutti i problemi presenti e non una terapia isolata che non consideri le necessità dell'intero cavo orale.</a:t>
            </a:r>
            <a:br/>
            <a:r>
              <a:t>I tre casi preferibilmente devono avere diverso orientamento terapeutico protesico per dare alla Commissione maggiori possibilità di valutazione.</a:t>
            </a:r>
          </a:p>
          <a:p>
            <a:pPr marL="80327" marR="40639" defTabSz="914400">
              <a:lnSpc>
                <a:spcPct val="80000"/>
              </a:lnSpc>
              <a:buClr>
                <a:srgbClr val="000000"/>
              </a:buClr>
              <a:buFont typeface="Verdana"/>
              <a:def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  <a:r>
              <a:t>Comunque almeno due casi devono essere risolti con una riabilitazione protesica complessa.</a:t>
            </a:r>
            <a:br/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ema di Off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Test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Titolo Testo</a:t>
            </a:r>
          </a:p>
        </p:txBody>
      </p:sp>
      <p:sp>
        <p:nvSpPr>
          <p:cNvPr id="12" name="Corpo livello uno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13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Testo"/>
          <p:cNvSpPr txBox="1"/>
          <p:nvPr>
            <p:ph type="title"/>
          </p:nvPr>
        </p:nvSpPr>
        <p:spPr>
          <a:xfrm>
            <a:off x="457200" y="69850"/>
            <a:ext cx="8229600" cy="1130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/>
            <a:r>
              <a:t>Titolo Testo</a:t>
            </a:r>
          </a:p>
        </p:txBody>
      </p:sp>
      <p:sp>
        <p:nvSpPr>
          <p:cNvPr id="3" name="Corpo livello uno…"/>
          <p:cNvSpPr txBox="1"/>
          <p:nvPr>
            <p:ph type="body" idx="1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2pPr marL="731837" indent="-285750">
              <a:spcBef>
                <a:spcPts val="700"/>
              </a:spcBef>
              <a:buChar char="–"/>
              <a:defRPr sz="2800"/>
            </a:lvl2pPr>
            <a:lvl3pPr marL="1131887" indent="-228600">
              <a:spcBef>
                <a:spcPts val="600"/>
              </a:spcBef>
              <a:defRPr sz="2400"/>
            </a:lvl3pPr>
            <a:lvl4pPr marL="1589087" indent="-228600">
              <a:spcBef>
                <a:spcPts val="500"/>
              </a:spcBef>
              <a:buChar char="–"/>
              <a:defRPr sz="2000"/>
            </a:lvl4pPr>
            <a:lvl5pPr marL="2046287" indent="-228600">
              <a:spcBef>
                <a:spcPts val="500"/>
              </a:spcBef>
              <a:buChar char="»"/>
              <a:defRPr sz="20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" name="Numero diapositiva"/>
          <p:cNvSpPr txBox="1"/>
          <p:nvPr>
            <p:ph type="sldNum" sz="quarter" idx="2"/>
          </p:nvPr>
        </p:nvSpPr>
        <p:spPr>
          <a:xfrm>
            <a:off x="7484814" y="4774555"/>
            <a:ext cx="268785" cy="25846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marL="0" marR="0" algn="ctr" defTabSz="584200">
              <a:defRPr sz="12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</p:sldLayoutIdLst>
  <p:transition xmlns:p14="http://schemas.microsoft.com/office/powerpoint/2010/main" spd="med" advClick="1"/>
  <p:txStyles>
    <p:titleStyle>
      <a:lvl1pPr marL="39687" marR="40639" indent="-39687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1pPr>
      <a:lvl2pPr marL="39687" marR="40639" indent="417512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2pPr>
      <a:lvl3pPr marL="39687" marR="40639" indent="874712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3pPr>
      <a:lvl4pPr marL="39687" marR="40639" indent="1331912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4pPr>
      <a:lvl5pPr marL="39687" marR="40639" indent="1789112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5pPr>
      <a:lvl6pPr marL="39687" marR="40639" indent="2246312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6pPr>
      <a:lvl7pPr marL="39687" marR="40639" indent="2703512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7pPr>
      <a:lvl8pPr marL="39687" marR="40639" indent="3160712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8pPr>
      <a:lvl9pPr marL="39687" marR="40639" indent="3617912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9pPr>
    </p:titleStyle>
    <p:bodyStyle>
      <a:lvl1pPr marL="382587" marR="40639" indent="-34290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FFFFFF"/>
        </a:buClr>
        <a:buSzPct val="100000"/>
        <a:buFont typeface="Arial"/>
        <a:buChar char="•"/>
        <a:tabLst/>
        <a:defRPr b="0" baseline="0" cap="none" i="0" spc="0" strike="noStrike" sz="3200" u="none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1pPr>
      <a:lvl2pPr marL="772658" marR="40639" indent="-326571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FFFFFF"/>
        </a:buClr>
        <a:buSzPct val="100000"/>
        <a:buFont typeface="Arial"/>
        <a:buChar char="•"/>
        <a:tabLst/>
        <a:defRPr b="0" baseline="0" cap="none" i="0" spc="0" strike="noStrike" sz="3200" u="none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2pPr>
      <a:lvl3pPr marL="1208087" marR="40639" indent="-30480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FFFFFF"/>
        </a:buClr>
        <a:buSzPct val="100000"/>
        <a:buFont typeface="Arial"/>
        <a:buChar char="•"/>
        <a:tabLst/>
        <a:defRPr b="0" baseline="0" cap="none" i="0" spc="0" strike="noStrike" sz="3200" u="none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3pPr>
      <a:lvl4pPr marL="1726247" marR="40639" indent="-36576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FFFFFF"/>
        </a:buClr>
        <a:buSzPct val="100000"/>
        <a:buFont typeface="Arial"/>
        <a:buChar char="•"/>
        <a:tabLst/>
        <a:defRPr b="0" baseline="0" cap="none" i="0" spc="0" strike="noStrike" sz="3200" u="none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4pPr>
      <a:lvl5pPr marL="2183447" marR="40639" indent="-36576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FFFFFF"/>
        </a:buClr>
        <a:buSzPct val="100000"/>
        <a:buFont typeface="Arial"/>
        <a:buChar char="•"/>
        <a:tabLst/>
        <a:defRPr b="0" baseline="0" cap="none" i="0" spc="0" strike="noStrike" sz="3200" u="none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5pPr>
      <a:lvl6pPr marL="2183447" marR="40639" indent="-36576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FFFFFF"/>
        </a:buClr>
        <a:buSzPct val="100000"/>
        <a:buFont typeface="Arial"/>
        <a:buChar char="•"/>
        <a:tabLst/>
        <a:defRPr b="0" baseline="0" cap="none" i="0" spc="0" strike="noStrike" sz="3200" u="none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6pPr>
      <a:lvl7pPr marL="2183447" marR="40639" indent="-36576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FFFFFF"/>
        </a:buClr>
        <a:buSzPct val="100000"/>
        <a:buFont typeface="Arial"/>
        <a:buChar char="•"/>
        <a:tabLst/>
        <a:defRPr b="0" baseline="0" cap="none" i="0" spc="0" strike="noStrike" sz="3200" u="none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7pPr>
      <a:lvl8pPr marL="2183447" marR="40639" indent="-36576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FFFFFF"/>
        </a:buClr>
        <a:buSzPct val="100000"/>
        <a:buFont typeface="Arial"/>
        <a:buChar char="•"/>
        <a:tabLst/>
        <a:defRPr b="0" baseline="0" cap="none" i="0" spc="0" strike="noStrike" sz="3200" u="none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8pPr>
      <a:lvl9pPr marL="2183447" marR="40639" indent="-36576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FFFFFF"/>
        </a:buClr>
        <a:buSzPct val="100000"/>
        <a:buFont typeface="Arial"/>
        <a:buChar char="•"/>
        <a:tabLst/>
        <a:defRPr b="0" baseline="0" cap="none" i="0" spc="0" strike="noStrike" sz="3200" u="none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1pPr>
      <a:lvl2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2pPr>
      <a:lvl3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3pPr>
      <a:lvl4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4pPr>
      <a:lvl5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5pPr>
      <a:lvl6pPr marL="0" marR="0" indent="2286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6pPr>
      <a:lvl7pPr marL="0" marR="0" indent="2743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7pPr>
      <a:lvl8pPr marL="0" marR="0" indent="3200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8pPr>
      <a:lvl9pPr marL="0" marR="0" indent="3657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International Academy of Innovative Dentistry…"/>
          <p:cNvSpPr txBox="1"/>
          <p:nvPr>
            <p:ph type="title"/>
          </p:nvPr>
        </p:nvSpPr>
        <p:spPr>
          <a:xfrm>
            <a:off x="685800" y="1384300"/>
            <a:ext cx="7772400" cy="1530350"/>
          </a:xfrm>
          <a:prstGeom prst="rect">
            <a:avLst/>
          </a:prstGeom>
        </p:spPr>
        <p:txBody>
          <a:bodyPr/>
          <a:lstStyle/>
          <a:p>
            <a:pPr marR="81279" indent="0">
              <a:defRPr>
                <a:solidFill>
                  <a:srgbClr val="B9B81E"/>
                </a:solidFill>
              </a:defRPr>
            </a:pPr>
            <a:r>
              <a:rPr b="1" sz="2800">
                <a:uFill>
                  <a:solidFill>
                    <a:srgbClr val="FF8000"/>
                  </a:solidFill>
                </a:uFill>
              </a:rPr>
              <a:t>International Academy of Innovative Dentistry</a:t>
            </a:r>
            <a:endParaRPr b="1" sz="2800">
              <a:uFill>
                <a:solidFill>
                  <a:srgbClr val="FF8000"/>
                </a:solidFill>
              </a:uFill>
            </a:endParaRPr>
          </a:p>
          <a:p>
            <a:pPr marR="81279" indent="0"/>
            <a:endParaRPr b="1" sz="2800">
              <a:solidFill>
                <a:srgbClr val="FF8000"/>
              </a:solidFill>
              <a:uFill>
                <a:solidFill>
                  <a:srgbClr val="FF8000"/>
                </a:solidFill>
              </a:uFill>
            </a:endParaRPr>
          </a:p>
          <a:p>
            <a:pPr marL="0" marR="0" indent="0" defTabSz="457200">
              <a:defRPr sz="2200">
                <a:solidFill>
                  <a:srgbClr val="3C3C3C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 sz="2800">
                <a:solidFill>
                  <a:srgbClr val="FF8000"/>
                </a:solidFill>
                <a:uFill>
                  <a:solidFill>
                    <a:srgbClr val="FF8000"/>
                  </a:solidFill>
                </a:uFill>
                <a:latin typeface="+mn-lt"/>
                <a:ea typeface="+mn-ea"/>
                <a:cs typeface="+mn-cs"/>
                <a:sym typeface="Calibri"/>
              </a:rPr>
              <a:t>MEMBERSHIP COMMITTEE</a:t>
            </a:r>
          </a:p>
        </p:txBody>
      </p:sp>
      <p:sp>
        <p:nvSpPr>
          <p:cNvPr id="23" name="Candidate:…"/>
          <p:cNvSpPr txBox="1"/>
          <p:nvPr>
            <p:ph type="body" sz="half" idx="1"/>
          </p:nvPr>
        </p:nvSpPr>
        <p:spPr>
          <a:xfrm>
            <a:off x="1371600" y="3422650"/>
            <a:ext cx="6400800" cy="1530350"/>
          </a:xfrm>
          <a:prstGeom prst="rect">
            <a:avLst/>
          </a:prstGeom>
        </p:spPr>
        <p:txBody>
          <a:bodyPr/>
          <a:lstStyle/>
          <a:p>
            <a:pPr marL="39687" marR="81279" indent="0" algn="ctr">
              <a:buSzTx/>
              <a:buNone/>
              <a:defRPr sz="2400"/>
            </a:pPr>
            <a:r>
              <a:t>Candidate:</a:t>
            </a:r>
          </a:p>
          <a:p>
            <a:pPr marL="39687" marR="81279" indent="0" algn="ctr">
              <a:buSzTx/>
              <a:buNone/>
              <a:defRPr sz="2400"/>
            </a:pPr>
            <a:r>
              <a:t>Case number:  1</a:t>
            </a:r>
          </a:p>
        </p:txBody>
      </p:sp>
      <p:pic>
        <p:nvPicPr>
          <p:cNvPr id="24" name="logo-iaid-2021.png" descr="logo-iaid-202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5402" y="224392"/>
            <a:ext cx="2174208" cy="1018364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Diagnosis and prognosis of the cas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pPr/>
            <a:r>
              <a:t>Diagnosis and prognosis of the case</a:t>
            </a:r>
          </a:p>
        </p:txBody>
      </p:sp>
      <p:sp>
        <p:nvSpPr>
          <p:cNvPr id="85" name="Diagnosis…"/>
          <p:cNvSpPr txBox="1"/>
          <p:nvPr>
            <p:ph type="body" idx="1"/>
          </p:nvPr>
        </p:nvSpPr>
        <p:spPr>
          <a:xfrm>
            <a:off x="457200" y="1454150"/>
            <a:ext cx="8229600" cy="3576355"/>
          </a:xfrm>
          <a:prstGeom prst="rect">
            <a:avLst/>
          </a:prstGeom>
        </p:spPr>
        <p:txBody>
          <a:bodyPr/>
          <a:lstStyle/>
          <a:p>
            <a:pPr marR="81279">
              <a:defRPr sz="2000"/>
            </a:pPr>
            <a:r>
              <a:t>Diagnosis</a:t>
            </a:r>
          </a:p>
          <a:p>
            <a:pPr lvl="1" marL="782637" marR="81279">
              <a:defRPr i="1" sz="2000"/>
            </a:pPr>
            <a:r>
              <a:t>list</a:t>
            </a:r>
          </a:p>
          <a:p>
            <a:pPr marR="81279">
              <a:defRPr sz="2000"/>
            </a:pPr>
          </a:p>
          <a:p>
            <a:pPr marR="81279">
              <a:defRPr sz="2000"/>
            </a:pPr>
          </a:p>
          <a:p>
            <a:pPr marR="81279">
              <a:defRPr sz="2000"/>
            </a:pPr>
            <a:r>
              <a:t>Prognosis</a:t>
            </a:r>
          </a:p>
          <a:p>
            <a:pPr lvl="1" marL="782637" marR="81279">
              <a:defRPr i="1" sz="2000"/>
            </a:pPr>
            <a:r>
              <a:t>general and specific</a:t>
            </a:r>
          </a:p>
        </p:txBody>
      </p:sp>
      <p:pic>
        <p:nvPicPr>
          <p:cNvPr id="86" name="logo-iaid-2021.png" descr="logo-iaid-202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402" y="224392"/>
            <a:ext cx="2174208" cy="10183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899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reatment Planning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pPr/>
            <a:r>
              <a:t>Treatment Planning</a:t>
            </a:r>
          </a:p>
        </p:txBody>
      </p:sp>
      <p:pic>
        <p:nvPicPr>
          <p:cNvPr id="89" name="logo-iaid-2021.png" descr="logo-iaid-202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402" y="224392"/>
            <a:ext cx="2174208" cy="1018364"/>
          </a:xfrm>
          <a:prstGeom prst="rect">
            <a:avLst/>
          </a:prstGeom>
        </p:spPr>
      </p:pic>
      <p:sp>
        <p:nvSpPr>
          <p:cNvPr id="90" name="text"/>
          <p:cNvSpPr txBox="1"/>
          <p:nvPr>
            <p:ph type="body" idx="1"/>
          </p:nvPr>
        </p:nvSpPr>
        <p:spPr>
          <a:xfrm>
            <a:off x="457200" y="1568450"/>
            <a:ext cx="8229600" cy="3445411"/>
          </a:xfrm>
          <a:prstGeom prst="rect">
            <a:avLst/>
          </a:prstGeom>
        </p:spPr>
        <p:txBody>
          <a:bodyPr/>
          <a:lstStyle>
            <a:lvl1pPr marR="81279">
              <a:defRPr i="1" sz="2000"/>
            </a:lvl1pPr>
          </a:lstStyle>
          <a:p>
            <a:pPr/>
            <a:r>
              <a:t>text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899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Operating sequenc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pPr/>
            <a:r>
              <a:t>Operating sequence</a:t>
            </a:r>
          </a:p>
        </p:txBody>
      </p:sp>
      <p:sp>
        <p:nvSpPr>
          <p:cNvPr id="93" name="text"/>
          <p:cNvSpPr txBox="1"/>
          <p:nvPr>
            <p:ph type="body" idx="1"/>
          </p:nvPr>
        </p:nvSpPr>
        <p:spPr>
          <a:xfrm>
            <a:off x="457200" y="1568450"/>
            <a:ext cx="8229600" cy="3445411"/>
          </a:xfrm>
          <a:prstGeom prst="rect">
            <a:avLst/>
          </a:prstGeom>
        </p:spPr>
        <p:txBody>
          <a:bodyPr/>
          <a:lstStyle>
            <a:lvl1pPr marR="81279">
              <a:defRPr i="1" sz="2000"/>
            </a:lvl1pPr>
          </a:lstStyle>
          <a:p>
            <a:pPr/>
            <a:r>
              <a:t>text</a:t>
            </a:r>
          </a:p>
        </p:txBody>
      </p:sp>
      <p:pic>
        <p:nvPicPr>
          <p:cNvPr id="94" name="logo-iaid-2021.png" descr="logo-iaid-202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402" y="224392"/>
            <a:ext cx="2174208" cy="10183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899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linical phases"/>
          <p:cNvSpPr txBox="1"/>
          <p:nvPr>
            <p:ph type="title"/>
          </p:nvPr>
        </p:nvSpPr>
        <p:spPr>
          <a:xfrm>
            <a:off x="457200" y="0"/>
            <a:ext cx="8229600" cy="1270000"/>
          </a:xfrm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pPr/>
            <a:r>
              <a:t>Clinical phases</a:t>
            </a:r>
          </a:p>
        </p:txBody>
      </p:sp>
      <p:sp>
        <p:nvSpPr>
          <p:cNvPr id="97" name="Insert significant clinical and descriptive details aimed at understanding the final result"/>
          <p:cNvSpPr txBox="1"/>
          <p:nvPr>
            <p:ph type="body" sz="quarter" idx="1"/>
          </p:nvPr>
        </p:nvSpPr>
        <p:spPr>
          <a:xfrm>
            <a:off x="520700" y="4237037"/>
            <a:ext cx="8102600" cy="765961"/>
          </a:xfrm>
          <a:prstGeom prst="rect">
            <a:avLst/>
          </a:prstGeom>
        </p:spPr>
        <p:txBody>
          <a:bodyPr/>
          <a:lstStyle>
            <a:lvl1pPr marR="81279">
              <a:defRPr sz="2000"/>
            </a:lvl1pPr>
          </a:lstStyle>
          <a:p>
            <a:pPr/>
            <a:r>
              <a:t>Insert significant clinical and descriptive details aimed at understanding the final result</a:t>
            </a:r>
          </a:p>
        </p:txBody>
      </p:sp>
      <p:sp>
        <p:nvSpPr>
          <p:cNvPr id="98" name="Rettangolo"/>
          <p:cNvSpPr/>
          <p:nvPr/>
        </p:nvSpPr>
        <p:spPr>
          <a:xfrm>
            <a:off x="214312" y="1809750"/>
            <a:ext cx="2857501" cy="2143125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9" name="Rettangolo"/>
          <p:cNvSpPr/>
          <p:nvPr/>
        </p:nvSpPr>
        <p:spPr>
          <a:xfrm>
            <a:off x="3143250" y="1809750"/>
            <a:ext cx="2857500" cy="2143125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0" name="Rettangolo"/>
          <p:cNvSpPr/>
          <p:nvPr/>
        </p:nvSpPr>
        <p:spPr>
          <a:xfrm>
            <a:off x="6072187" y="1809750"/>
            <a:ext cx="2857501" cy="2143125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101" name="logo-iaid-2021.png" descr="logo-iaid-202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402" y="224392"/>
            <a:ext cx="2174208" cy="10183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899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logo-iaid-2021.png" descr="logo-iaid-202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402" y="224392"/>
            <a:ext cx="2174208" cy="1018364"/>
          </a:xfrm>
          <a:prstGeom prst="rect">
            <a:avLst/>
          </a:prstGeom>
        </p:spPr>
      </p:pic>
      <p:sp>
        <p:nvSpPr>
          <p:cNvPr id="104" name="final extra oral images…"/>
          <p:cNvSpPr txBox="1"/>
          <p:nvPr>
            <p:ph type="title"/>
          </p:nvPr>
        </p:nvSpPr>
        <p:spPr>
          <a:xfrm>
            <a:off x="785109" y="0"/>
            <a:ext cx="8229601" cy="1270000"/>
          </a:xfrm>
          <a:prstGeom prst="rect">
            <a:avLst/>
          </a:prstGeom>
        </p:spPr>
        <p:txBody>
          <a:bodyPr/>
          <a:lstStyle/>
          <a:p>
            <a:pPr marR="81279" indent="0" algn="r">
              <a:defRPr sz="2400"/>
            </a:pPr>
            <a:r>
              <a:t>final extra oral images</a:t>
            </a:r>
          </a:p>
          <a:p>
            <a:pPr marR="81279" indent="0" algn="r">
              <a:defRPr sz="2400"/>
            </a:pPr>
            <a:r>
              <a:t>(just if related to the type of clinical case presented)</a:t>
            </a:r>
          </a:p>
        </p:txBody>
      </p:sp>
      <p:grpSp>
        <p:nvGrpSpPr>
          <p:cNvPr id="107" name="Raggruppa"/>
          <p:cNvGrpSpPr/>
          <p:nvPr/>
        </p:nvGrpSpPr>
        <p:grpSpPr>
          <a:xfrm>
            <a:off x="647699" y="1898650"/>
            <a:ext cx="2146301" cy="2857500"/>
            <a:chOff x="0" y="0"/>
            <a:chExt cx="2146300" cy="2857500"/>
          </a:xfrm>
        </p:grpSpPr>
        <p:sp>
          <p:nvSpPr>
            <p:cNvPr id="105" name="Rettangolo"/>
            <p:cNvSpPr/>
            <p:nvPr/>
          </p:nvSpPr>
          <p:spPr>
            <a:xfrm>
              <a:off x="0" y="0"/>
              <a:ext cx="2146301" cy="2857500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06" name="FRONTAL VIEW OF THE FACE"/>
            <p:cNvSpPr/>
            <p:nvPr/>
          </p:nvSpPr>
          <p:spPr>
            <a:xfrm>
              <a:off x="0" y="1161876"/>
              <a:ext cx="2146300" cy="533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pPr/>
              <a:r>
                <a:t>FRONTAL VIEW OF THE FACE</a:t>
              </a:r>
            </a:p>
          </p:txBody>
        </p:sp>
      </p:grpSp>
      <p:grpSp>
        <p:nvGrpSpPr>
          <p:cNvPr id="110" name="Raggruppa"/>
          <p:cNvGrpSpPr/>
          <p:nvPr/>
        </p:nvGrpSpPr>
        <p:grpSpPr>
          <a:xfrm>
            <a:off x="3140075" y="2611437"/>
            <a:ext cx="2857500" cy="2143126"/>
            <a:chOff x="0" y="0"/>
            <a:chExt cx="2857500" cy="2143125"/>
          </a:xfrm>
        </p:grpSpPr>
        <p:sp>
          <p:nvSpPr>
            <p:cNvPr id="108" name="Rettangolo"/>
            <p:cNvSpPr/>
            <p:nvPr/>
          </p:nvSpPr>
          <p:spPr>
            <a:xfrm>
              <a:off x="0" y="0"/>
              <a:ext cx="2857500" cy="2143125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09" name="CLOSE UP (FRONT VIEW (SMILE)"/>
            <p:cNvSpPr/>
            <p:nvPr/>
          </p:nvSpPr>
          <p:spPr>
            <a:xfrm>
              <a:off x="0" y="804688"/>
              <a:ext cx="2857500" cy="5337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pPr/>
              <a:r>
                <a:t>CLOSE UP (FRONT VIEW (SMILE)</a:t>
              </a:r>
            </a:p>
          </p:txBody>
        </p:sp>
      </p:grpSp>
      <p:grpSp>
        <p:nvGrpSpPr>
          <p:cNvPr id="113" name="Raggruppa"/>
          <p:cNvGrpSpPr/>
          <p:nvPr/>
        </p:nvGrpSpPr>
        <p:grpSpPr>
          <a:xfrm>
            <a:off x="6335712" y="1893887"/>
            <a:ext cx="2146301" cy="2857501"/>
            <a:chOff x="0" y="0"/>
            <a:chExt cx="2146300" cy="2857500"/>
          </a:xfrm>
        </p:grpSpPr>
        <p:sp>
          <p:nvSpPr>
            <p:cNvPr id="111" name="Rettangolo"/>
            <p:cNvSpPr/>
            <p:nvPr/>
          </p:nvSpPr>
          <p:spPr>
            <a:xfrm>
              <a:off x="0" y="0"/>
              <a:ext cx="2146300" cy="2857500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12" name="SIDE VIEW OF THE FACE (LATERAL)"/>
            <p:cNvSpPr/>
            <p:nvPr/>
          </p:nvSpPr>
          <p:spPr>
            <a:xfrm>
              <a:off x="0" y="1161876"/>
              <a:ext cx="2146300" cy="533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pPr/>
              <a:r>
                <a:t>SIDE VIEW OF THE FACE (LATERAL)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899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logo-iaid-2021.png" descr="logo-iaid-202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402" y="224392"/>
            <a:ext cx="2174208" cy="1018364"/>
          </a:xfrm>
          <a:prstGeom prst="rect">
            <a:avLst/>
          </a:prstGeom>
        </p:spPr>
      </p:pic>
      <p:grpSp>
        <p:nvGrpSpPr>
          <p:cNvPr id="118" name="Raggruppa"/>
          <p:cNvGrpSpPr/>
          <p:nvPr/>
        </p:nvGrpSpPr>
        <p:grpSpPr>
          <a:xfrm>
            <a:off x="214312" y="1936750"/>
            <a:ext cx="2857501" cy="2143125"/>
            <a:chOff x="0" y="0"/>
            <a:chExt cx="2857500" cy="2143125"/>
          </a:xfrm>
        </p:grpSpPr>
        <p:sp>
          <p:nvSpPr>
            <p:cNvPr id="116" name="Rettangolo"/>
            <p:cNvSpPr/>
            <p:nvPr/>
          </p:nvSpPr>
          <p:spPr>
            <a:xfrm>
              <a:off x="0" y="0"/>
              <a:ext cx="2857500" cy="2143125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17" name="RIGHT SIDE VIEW"/>
            <p:cNvSpPr/>
            <p:nvPr/>
          </p:nvSpPr>
          <p:spPr>
            <a:xfrm>
              <a:off x="0" y="950738"/>
              <a:ext cx="2857500" cy="2416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pPr/>
              <a:r>
                <a:t>RIGHT SIDE VIEW</a:t>
              </a:r>
            </a:p>
          </p:txBody>
        </p:sp>
      </p:grpSp>
      <p:grpSp>
        <p:nvGrpSpPr>
          <p:cNvPr id="121" name="Raggruppa"/>
          <p:cNvGrpSpPr/>
          <p:nvPr/>
        </p:nvGrpSpPr>
        <p:grpSpPr>
          <a:xfrm>
            <a:off x="3143250" y="1936750"/>
            <a:ext cx="2857500" cy="2143125"/>
            <a:chOff x="0" y="0"/>
            <a:chExt cx="2857500" cy="2143125"/>
          </a:xfrm>
        </p:grpSpPr>
        <p:sp>
          <p:nvSpPr>
            <p:cNvPr id="119" name="Rettangolo"/>
            <p:cNvSpPr/>
            <p:nvPr/>
          </p:nvSpPr>
          <p:spPr>
            <a:xfrm>
              <a:off x="0" y="0"/>
              <a:ext cx="2857500" cy="2143125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20" name="FRONTAL VIEW OF ARCHES IN OCCLUSION"/>
            <p:cNvSpPr/>
            <p:nvPr/>
          </p:nvSpPr>
          <p:spPr>
            <a:xfrm>
              <a:off x="0" y="804688"/>
              <a:ext cx="2857500" cy="5337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pPr/>
              <a:r>
                <a:t>FRONTAL VIEW OF ARCHES IN OCCLUSION</a:t>
              </a:r>
            </a:p>
          </p:txBody>
        </p:sp>
      </p:grpSp>
      <p:grpSp>
        <p:nvGrpSpPr>
          <p:cNvPr id="124" name="Raggruppa"/>
          <p:cNvGrpSpPr/>
          <p:nvPr/>
        </p:nvGrpSpPr>
        <p:grpSpPr>
          <a:xfrm>
            <a:off x="6072187" y="1936750"/>
            <a:ext cx="2857501" cy="2143125"/>
            <a:chOff x="0" y="0"/>
            <a:chExt cx="2857500" cy="2143125"/>
          </a:xfrm>
        </p:grpSpPr>
        <p:sp>
          <p:nvSpPr>
            <p:cNvPr id="122" name="Rettangolo"/>
            <p:cNvSpPr/>
            <p:nvPr/>
          </p:nvSpPr>
          <p:spPr>
            <a:xfrm>
              <a:off x="0" y="0"/>
              <a:ext cx="2857500" cy="2143125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23" name="LEFT SIDE VIEW"/>
            <p:cNvSpPr/>
            <p:nvPr/>
          </p:nvSpPr>
          <p:spPr>
            <a:xfrm>
              <a:off x="0" y="950738"/>
              <a:ext cx="2857500" cy="2416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pPr/>
              <a:r>
                <a:t>LEFT SIDE VIEW</a:t>
              </a:r>
            </a:p>
          </p:txBody>
        </p:sp>
      </p:grpSp>
      <p:sp>
        <p:nvSpPr>
          <p:cNvPr id="125" name="final extra oral images…"/>
          <p:cNvSpPr txBox="1"/>
          <p:nvPr>
            <p:ph type="title"/>
          </p:nvPr>
        </p:nvSpPr>
        <p:spPr>
          <a:xfrm>
            <a:off x="785109" y="0"/>
            <a:ext cx="8229601" cy="1270000"/>
          </a:xfrm>
          <a:prstGeom prst="rect">
            <a:avLst/>
          </a:prstGeom>
        </p:spPr>
        <p:txBody>
          <a:bodyPr/>
          <a:lstStyle/>
          <a:p>
            <a:pPr marR="81279" indent="0" algn="r">
              <a:defRPr sz="2400"/>
            </a:pPr>
            <a:r>
              <a:t>final extra oral images</a:t>
            </a:r>
          </a:p>
          <a:p>
            <a:pPr marR="81279" indent="0" algn="r">
              <a:defRPr sz="2400"/>
            </a:pPr>
            <a:r>
              <a:t>(just if related to the type of clinical case presented)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899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Raggruppa"/>
          <p:cNvGrpSpPr/>
          <p:nvPr/>
        </p:nvGrpSpPr>
        <p:grpSpPr>
          <a:xfrm>
            <a:off x="1657115" y="2135187"/>
            <a:ext cx="2857501" cy="2143126"/>
            <a:chOff x="0" y="0"/>
            <a:chExt cx="2857500" cy="2143125"/>
          </a:xfrm>
        </p:grpSpPr>
        <p:sp>
          <p:nvSpPr>
            <p:cNvPr id="127" name="Rettangolo"/>
            <p:cNvSpPr/>
            <p:nvPr/>
          </p:nvSpPr>
          <p:spPr>
            <a:xfrm>
              <a:off x="0" y="0"/>
              <a:ext cx="2857500" cy="2143125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28" name="OCCLUSAL VIEW OF THE UPPER ARCH"/>
            <p:cNvSpPr/>
            <p:nvPr/>
          </p:nvSpPr>
          <p:spPr>
            <a:xfrm>
              <a:off x="0" y="804688"/>
              <a:ext cx="2857500" cy="5337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pPr/>
              <a:r>
                <a:t>OCCLUSAL VIEW OF THE UPPER ARCH</a:t>
              </a:r>
            </a:p>
          </p:txBody>
        </p:sp>
      </p:grpSp>
      <p:grpSp>
        <p:nvGrpSpPr>
          <p:cNvPr id="132" name="Raggruppa"/>
          <p:cNvGrpSpPr/>
          <p:nvPr/>
        </p:nvGrpSpPr>
        <p:grpSpPr>
          <a:xfrm>
            <a:off x="4629384" y="2135187"/>
            <a:ext cx="2857501" cy="2143126"/>
            <a:chOff x="0" y="0"/>
            <a:chExt cx="2857500" cy="2143125"/>
          </a:xfrm>
        </p:grpSpPr>
        <p:sp>
          <p:nvSpPr>
            <p:cNvPr id="130" name="Rettangolo"/>
            <p:cNvSpPr/>
            <p:nvPr/>
          </p:nvSpPr>
          <p:spPr>
            <a:xfrm>
              <a:off x="0" y="0"/>
              <a:ext cx="2857500" cy="2143125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31" name="OCCLUSAL VIEW OF THE LOWER ARCH"/>
            <p:cNvSpPr/>
            <p:nvPr/>
          </p:nvSpPr>
          <p:spPr>
            <a:xfrm>
              <a:off x="0" y="804688"/>
              <a:ext cx="2857500" cy="5337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pPr/>
              <a:r>
                <a:t>OCCLUSAL VIEW OF THE LOWER ARCH</a:t>
              </a:r>
            </a:p>
          </p:txBody>
        </p:sp>
      </p:grpSp>
      <p:pic>
        <p:nvPicPr>
          <p:cNvPr id="133" name="logo-iaid-2021.png" descr="logo-iaid-202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402" y="224392"/>
            <a:ext cx="2174208" cy="1018364"/>
          </a:xfrm>
          <a:prstGeom prst="rect">
            <a:avLst/>
          </a:prstGeom>
        </p:spPr>
      </p:pic>
      <p:sp>
        <p:nvSpPr>
          <p:cNvPr id="134" name="final extra oral images…"/>
          <p:cNvSpPr txBox="1"/>
          <p:nvPr>
            <p:ph type="title"/>
          </p:nvPr>
        </p:nvSpPr>
        <p:spPr>
          <a:xfrm>
            <a:off x="785109" y="0"/>
            <a:ext cx="8229601" cy="1270000"/>
          </a:xfrm>
          <a:prstGeom prst="rect">
            <a:avLst/>
          </a:prstGeom>
        </p:spPr>
        <p:txBody>
          <a:bodyPr/>
          <a:lstStyle/>
          <a:p>
            <a:pPr marR="81279" indent="0" algn="r">
              <a:defRPr sz="2400"/>
            </a:pPr>
            <a:r>
              <a:t>final extra oral images</a:t>
            </a:r>
          </a:p>
          <a:p>
            <a:pPr marR="81279" indent="0" algn="r">
              <a:defRPr sz="2400"/>
            </a:pPr>
            <a:r>
              <a:t>(just if related to the type of clinical case presented)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899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final images for all the disciplines"/>
          <p:cNvSpPr txBox="1"/>
          <p:nvPr>
            <p:ph type="title"/>
          </p:nvPr>
        </p:nvSpPr>
        <p:spPr>
          <a:xfrm>
            <a:off x="457200" y="0"/>
            <a:ext cx="8229600" cy="1270000"/>
          </a:xfrm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pPr/>
            <a:r>
              <a:t>final images for all the disciplines</a:t>
            </a:r>
          </a:p>
        </p:txBody>
      </p:sp>
      <p:pic>
        <p:nvPicPr>
          <p:cNvPr id="137" name="logo-iaid-2021.png" descr="logo-iaid-202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402" y="224392"/>
            <a:ext cx="2174208" cy="1018364"/>
          </a:xfrm>
          <a:prstGeom prst="rect">
            <a:avLst/>
          </a:prstGeom>
        </p:spPr>
      </p:pic>
      <p:sp>
        <p:nvSpPr>
          <p:cNvPr id="138" name="Raggruppa"/>
          <p:cNvSpPr/>
          <p:nvPr/>
        </p:nvSpPr>
        <p:spPr>
          <a:xfrm>
            <a:off x="3308115" y="2262187"/>
            <a:ext cx="2857501" cy="2143126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9" name="GENERAL and DETAILS"/>
          <p:cNvSpPr txBox="1"/>
          <p:nvPr/>
        </p:nvSpPr>
        <p:spPr>
          <a:xfrm>
            <a:off x="3203018" y="3132435"/>
            <a:ext cx="2966096" cy="4026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7" marR="81279" algn="r"/>
          </a:lstStyle>
          <a:p>
            <a:pPr/>
            <a:r>
              <a:t>GENERAL and DETAILS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899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Final Orthopantomography, or other rx exams, as described in the next slide…"/>
          <p:cNvSpPr txBox="1"/>
          <p:nvPr>
            <p:ph type="title"/>
          </p:nvPr>
        </p:nvSpPr>
        <p:spPr>
          <a:xfrm>
            <a:off x="2506819" y="32374"/>
            <a:ext cx="6309169" cy="1891667"/>
          </a:xfrm>
          <a:prstGeom prst="rect">
            <a:avLst/>
          </a:prstGeom>
        </p:spPr>
        <p:txBody>
          <a:bodyPr/>
          <a:lstStyle/>
          <a:p>
            <a:pPr marR="81279" indent="0">
              <a:defRPr sz="2400"/>
            </a:pPr>
            <a:r>
              <a:t>Final Orthopantomography, or other rx exams, as described in the next slide</a:t>
            </a:r>
          </a:p>
          <a:p>
            <a:pPr marR="81279" indent="0">
              <a:defRPr sz="2400"/>
            </a:pPr>
            <a:r>
              <a:t>just if related or needed to the clinical case presented</a:t>
            </a:r>
          </a:p>
        </p:txBody>
      </p:sp>
      <p:sp>
        <p:nvSpPr>
          <p:cNvPr id="142" name="Rettangolo"/>
          <p:cNvSpPr/>
          <p:nvPr/>
        </p:nvSpPr>
        <p:spPr>
          <a:xfrm>
            <a:off x="428625" y="2121182"/>
            <a:ext cx="8215313" cy="2704818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143" name="logo-iaid-2021.png" descr="logo-iaid-202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402" y="224392"/>
            <a:ext cx="2174208" cy="10183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899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Other final radiographic investigations, just if related or needed to the clinical case presented…"/>
          <p:cNvSpPr txBox="1"/>
          <p:nvPr>
            <p:ph type="title"/>
          </p:nvPr>
        </p:nvSpPr>
        <p:spPr>
          <a:xfrm>
            <a:off x="2132360" y="202776"/>
            <a:ext cx="6795727" cy="1542530"/>
          </a:xfrm>
          <a:prstGeom prst="rect">
            <a:avLst/>
          </a:prstGeom>
        </p:spPr>
        <p:txBody>
          <a:bodyPr/>
          <a:lstStyle/>
          <a:p>
            <a:pPr marR="81279" indent="0" algn="r">
              <a:defRPr sz="2400"/>
            </a:pPr>
            <a:r>
              <a:t>Other final radiographic investigations, just if related or needed to the clinical case presented </a:t>
            </a:r>
          </a:p>
          <a:p>
            <a:pPr marR="81279" indent="0" algn="r">
              <a:defRPr sz="2400"/>
            </a:pPr>
            <a:r>
              <a:t>(complete periodontal rx status, periapical intraoral x-rays, CBCT, MRI, CT, soft tissue ultrasound…)</a:t>
            </a:r>
          </a:p>
          <a:p>
            <a:pPr marL="0" marR="0" indent="0" algn="l" defTabSz="457200">
              <a:defRPr sz="2800">
                <a:solidFill>
                  <a:srgbClr val="1F1F1F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radiographic status, periapical intraoral x-rays, CBCT, MRI, CT, soft tissue ultrasound...</a:t>
            </a:r>
          </a:p>
          <a:p>
            <a:pPr marL="0" marR="0" indent="0" algn="l" defTabSz="457200">
              <a:defRPr sz="2800">
                <a:solidFill>
                  <a:srgbClr val="1F1F1F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radiographic status, periapical intraoral x-rays, CBCT, MRI, CT, soft tissue ultrasoun</a:t>
            </a:r>
          </a:p>
        </p:txBody>
      </p:sp>
      <p:pic>
        <p:nvPicPr>
          <p:cNvPr id="146" name="logo-iaid-2021.png" descr="logo-iaid-202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402" y="224392"/>
            <a:ext cx="2174208" cy="1018364"/>
          </a:xfrm>
          <a:prstGeom prst="rect">
            <a:avLst/>
          </a:prstGeom>
        </p:spPr>
      </p:pic>
      <p:sp>
        <p:nvSpPr>
          <p:cNvPr id="147" name="Rettangolo"/>
          <p:cNvSpPr/>
          <p:nvPr/>
        </p:nvSpPr>
        <p:spPr>
          <a:xfrm>
            <a:off x="428625" y="2085793"/>
            <a:ext cx="8215313" cy="2740207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899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eneral presentation of the case:"/>
          <p:cNvSpPr/>
          <p:nvPr/>
        </p:nvSpPr>
        <p:spPr>
          <a:xfrm>
            <a:off x="2916669" y="716103"/>
            <a:ext cx="5484236" cy="3010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marL="39687" marR="40639" algn="ctr">
              <a:buClr>
                <a:srgbClr val="FFFFFF"/>
              </a:buClr>
              <a:buFont typeface="Calibri"/>
              <a:defRPr b="1"/>
            </a:lvl1pPr>
          </a:lstStyle>
          <a:p>
            <a:pPr/>
            <a:r>
              <a:t>General presentation of the case:</a:t>
            </a:r>
          </a:p>
        </p:txBody>
      </p:sp>
      <p:pic>
        <p:nvPicPr>
          <p:cNvPr id="29" name="logo-iaid-2021.png" descr="logo-iaid-202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5402" y="224392"/>
            <a:ext cx="2174208" cy="1018364"/>
          </a:xfrm>
          <a:prstGeom prst="rect">
            <a:avLst/>
          </a:prstGeom>
        </p:spPr>
      </p:pic>
      <p:sp>
        <p:nvSpPr>
          <p:cNvPr id="30" name="patient’s age, sex, medical history, clinical history, anamnestic data, reason for contacting the candidate"/>
          <p:cNvSpPr txBox="1"/>
          <p:nvPr/>
        </p:nvSpPr>
        <p:spPr>
          <a:xfrm>
            <a:off x="321791" y="2186285"/>
            <a:ext cx="8500418" cy="770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7" marR="40639" algn="ctr">
              <a:buClr>
                <a:srgbClr val="FFFFFF"/>
              </a:buClr>
              <a:buFont typeface="Calibri"/>
            </a:lvl1pPr>
          </a:lstStyle>
          <a:p>
            <a:pPr/>
            <a:r>
              <a:t>patient’s age, sex, medical history, clinical history, anamnestic data, reason for contacting the candidate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899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Final evaluation of the cas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pPr/>
            <a:r>
              <a:t>Final evaluation of the case</a:t>
            </a:r>
          </a:p>
        </p:txBody>
      </p:sp>
      <p:pic>
        <p:nvPicPr>
          <p:cNvPr id="150" name="logo-iaid-2021.png" descr="logo-iaid-202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402" y="224392"/>
            <a:ext cx="2174208" cy="1018364"/>
          </a:xfrm>
          <a:prstGeom prst="rect">
            <a:avLst/>
          </a:prstGeom>
        </p:spPr>
      </p:pic>
      <p:sp>
        <p:nvSpPr>
          <p:cNvPr id="151" name="text"/>
          <p:cNvSpPr txBox="1"/>
          <p:nvPr>
            <p:ph type="body" idx="1"/>
          </p:nvPr>
        </p:nvSpPr>
        <p:spPr>
          <a:xfrm>
            <a:off x="457200" y="1568450"/>
            <a:ext cx="8229600" cy="3445411"/>
          </a:xfrm>
          <a:prstGeom prst="rect">
            <a:avLst/>
          </a:prstGeom>
        </p:spPr>
        <p:txBody>
          <a:bodyPr/>
          <a:lstStyle>
            <a:lvl1pPr marR="81279">
              <a:lnSpc>
                <a:spcPct val="90000"/>
              </a:lnSpc>
              <a:defRPr i="1" sz="2000"/>
            </a:lvl1pPr>
          </a:lstStyle>
          <a:p>
            <a:pPr/>
            <a:r>
              <a:t>text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899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Final considerations of the results obtaine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pPr/>
            <a:r>
              <a:t>Final considerations of the results obtained</a:t>
            </a:r>
          </a:p>
        </p:txBody>
      </p:sp>
      <p:sp>
        <p:nvSpPr>
          <p:cNvPr id="154" name="text"/>
          <p:cNvSpPr txBox="1"/>
          <p:nvPr>
            <p:ph type="body" idx="1"/>
          </p:nvPr>
        </p:nvSpPr>
        <p:spPr>
          <a:xfrm>
            <a:off x="457200" y="1568450"/>
            <a:ext cx="8229600" cy="3445411"/>
          </a:xfrm>
          <a:prstGeom prst="rect">
            <a:avLst/>
          </a:prstGeom>
        </p:spPr>
        <p:txBody>
          <a:bodyPr/>
          <a:lstStyle>
            <a:lvl1pPr marR="81279">
              <a:defRPr i="1" sz="2000"/>
            </a:lvl1pPr>
          </a:lstStyle>
          <a:p>
            <a:pPr/>
            <a:r>
              <a:t>text</a:t>
            </a:r>
          </a:p>
        </p:txBody>
      </p:sp>
      <p:pic>
        <p:nvPicPr>
          <p:cNvPr id="155" name="logo-iaid-2021.png" descr="logo-iaid-202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402" y="224392"/>
            <a:ext cx="2174208" cy="10183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899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he follow-up of each one…"/>
          <p:cNvSpPr txBox="1"/>
          <p:nvPr/>
        </p:nvSpPr>
        <p:spPr>
          <a:xfrm>
            <a:off x="165540" y="2047521"/>
            <a:ext cx="8812920" cy="1048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0" marR="0" algn="ctr" defTabSz="593725">
              <a:defRPr b="1" sz="3400">
                <a:solidFill>
                  <a:srgbClr val="FF2600"/>
                </a:solidFill>
                <a:uFillTx/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the follow-up of each one </a:t>
            </a:r>
          </a:p>
          <a:p>
            <a:pPr marL="0" marR="0" algn="ctr" defTabSz="593725">
              <a:defRPr b="1" sz="3400">
                <a:solidFill>
                  <a:srgbClr val="FF2600"/>
                </a:solidFill>
                <a:uFillTx/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of the 2 cases presented must be at least 2 years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International Academy of Innovative Dentistry…"/>
          <p:cNvSpPr txBox="1"/>
          <p:nvPr>
            <p:ph type="title"/>
          </p:nvPr>
        </p:nvSpPr>
        <p:spPr>
          <a:xfrm>
            <a:off x="685800" y="1384300"/>
            <a:ext cx="7772400" cy="1530350"/>
          </a:xfrm>
          <a:prstGeom prst="rect">
            <a:avLst/>
          </a:prstGeom>
        </p:spPr>
        <p:txBody>
          <a:bodyPr/>
          <a:lstStyle/>
          <a:p>
            <a:pPr marR="81279" indent="0">
              <a:defRPr>
                <a:solidFill>
                  <a:srgbClr val="B9B81E"/>
                </a:solidFill>
              </a:defRPr>
            </a:pPr>
            <a:r>
              <a:rPr b="1" sz="2800">
                <a:uFill>
                  <a:solidFill>
                    <a:srgbClr val="FF8000"/>
                  </a:solidFill>
                </a:uFill>
              </a:rPr>
              <a:t>International Academy of Innovative Dentistry</a:t>
            </a:r>
            <a:endParaRPr b="1" sz="2800">
              <a:uFill>
                <a:solidFill>
                  <a:srgbClr val="FF8000"/>
                </a:solidFill>
              </a:uFill>
            </a:endParaRPr>
          </a:p>
          <a:p>
            <a:pPr marR="81279" indent="0"/>
            <a:endParaRPr b="1" sz="2800">
              <a:solidFill>
                <a:srgbClr val="FF8000"/>
              </a:solidFill>
              <a:uFill>
                <a:solidFill>
                  <a:srgbClr val="FF8000"/>
                </a:solidFill>
              </a:uFill>
            </a:endParaRPr>
          </a:p>
          <a:p>
            <a:pPr marL="0" marR="0" indent="0" defTabSz="457200">
              <a:defRPr sz="2200">
                <a:solidFill>
                  <a:srgbClr val="3C3C3C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 sz="2800">
                <a:solidFill>
                  <a:srgbClr val="FF8000"/>
                </a:solidFill>
                <a:uFill>
                  <a:solidFill>
                    <a:srgbClr val="FF8000"/>
                  </a:solidFill>
                </a:uFill>
                <a:latin typeface="+mn-lt"/>
                <a:ea typeface="+mn-ea"/>
                <a:cs typeface="+mn-cs"/>
                <a:sym typeface="Calibri"/>
              </a:rPr>
              <a:t>MEMBERSHIP COMMITTEE</a:t>
            </a:r>
          </a:p>
        </p:txBody>
      </p:sp>
      <p:sp>
        <p:nvSpPr>
          <p:cNvPr id="160" name="Candidate:…"/>
          <p:cNvSpPr txBox="1"/>
          <p:nvPr>
            <p:ph type="body" sz="half" idx="1"/>
          </p:nvPr>
        </p:nvSpPr>
        <p:spPr>
          <a:xfrm>
            <a:off x="1371600" y="3422650"/>
            <a:ext cx="6400800" cy="1530350"/>
          </a:xfrm>
          <a:prstGeom prst="rect">
            <a:avLst/>
          </a:prstGeom>
        </p:spPr>
        <p:txBody>
          <a:bodyPr/>
          <a:lstStyle/>
          <a:p>
            <a:pPr marL="39687" marR="81279" indent="0" algn="ctr">
              <a:buSzTx/>
              <a:buNone/>
              <a:defRPr sz="2400"/>
            </a:pPr>
            <a:r>
              <a:t>Candidate:</a:t>
            </a:r>
          </a:p>
          <a:p>
            <a:pPr marL="39687" marR="81279" indent="0" algn="ctr">
              <a:buSzTx/>
              <a:buNone/>
              <a:defRPr sz="2400"/>
            </a:pPr>
            <a:r>
              <a:t>Case number:  2</a:t>
            </a:r>
          </a:p>
        </p:txBody>
      </p:sp>
      <p:pic>
        <p:nvPicPr>
          <p:cNvPr id="161" name="logo-iaid-2021.png" descr="logo-iaid-202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5402" y="224392"/>
            <a:ext cx="2174208" cy="1018364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initial extra oral images…"/>
          <p:cNvSpPr txBox="1"/>
          <p:nvPr>
            <p:ph type="title"/>
          </p:nvPr>
        </p:nvSpPr>
        <p:spPr>
          <a:xfrm>
            <a:off x="457200" y="0"/>
            <a:ext cx="8229600" cy="1270000"/>
          </a:xfrm>
          <a:prstGeom prst="rect">
            <a:avLst/>
          </a:prstGeom>
        </p:spPr>
        <p:txBody>
          <a:bodyPr/>
          <a:lstStyle/>
          <a:p>
            <a:pPr marR="81279" indent="0" algn="r">
              <a:defRPr sz="2400"/>
            </a:pPr>
            <a:r>
              <a:t>initial extra oral images</a:t>
            </a:r>
          </a:p>
          <a:p>
            <a:pPr marR="81279" indent="0" algn="r">
              <a:defRPr sz="2400"/>
            </a:pPr>
            <a:r>
              <a:t>(if related to the type of clinical case presented)</a:t>
            </a:r>
          </a:p>
        </p:txBody>
      </p:sp>
      <p:grpSp>
        <p:nvGrpSpPr>
          <p:cNvPr id="37" name="Raggruppa"/>
          <p:cNvGrpSpPr/>
          <p:nvPr/>
        </p:nvGrpSpPr>
        <p:grpSpPr>
          <a:xfrm>
            <a:off x="647699" y="1898650"/>
            <a:ext cx="2146301" cy="2857500"/>
            <a:chOff x="0" y="0"/>
            <a:chExt cx="2146300" cy="2857500"/>
          </a:xfrm>
        </p:grpSpPr>
        <p:sp>
          <p:nvSpPr>
            <p:cNvPr id="35" name="Rettangolo"/>
            <p:cNvSpPr/>
            <p:nvPr/>
          </p:nvSpPr>
          <p:spPr>
            <a:xfrm>
              <a:off x="0" y="0"/>
              <a:ext cx="2146301" cy="2857500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36" name="FRONTAL VIEW OF THE FACE"/>
            <p:cNvSpPr/>
            <p:nvPr/>
          </p:nvSpPr>
          <p:spPr>
            <a:xfrm>
              <a:off x="0" y="1161876"/>
              <a:ext cx="2146300" cy="533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pPr/>
              <a:r>
                <a:t>FRONTAL VIEW OF THE FACE</a:t>
              </a:r>
            </a:p>
          </p:txBody>
        </p:sp>
      </p:grpSp>
      <p:grpSp>
        <p:nvGrpSpPr>
          <p:cNvPr id="40" name="Raggruppa"/>
          <p:cNvGrpSpPr/>
          <p:nvPr/>
        </p:nvGrpSpPr>
        <p:grpSpPr>
          <a:xfrm>
            <a:off x="3140075" y="2611437"/>
            <a:ext cx="2857500" cy="2143126"/>
            <a:chOff x="0" y="0"/>
            <a:chExt cx="2857500" cy="2143125"/>
          </a:xfrm>
        </p:grpSpPr>
        <p:sp>
          <p:nvSpPr>
            <p:cNvPr id="38" name="Rettangolo"/>
            <p:cNvSpPr/>
            <p:nvPr/>
          </p:nvSpPr>
          <p:spPr>
            <a:xfrm>
              <a:off x="0" y="0"/>
              <a:ext cx="2857500" cy="2143125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39" name="CLOSE UP (FRONT VIEW (SMILE)"/>
            <p:cNvSpPr/>
            <p:nvPr/>
          </p:nvSpPr>
          <p:spPr>
            <a:xfrm>
              <a:off x="0" y="804688"/>
              <a:ext cx="2857500" cy="5337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pPr/>
              <a:r>
                <a:t>CLOSE UP (FRONT VIEW (SMILE)</a:t>
              </a:r>
            </a:p>
          </p:txBody>
        </p:sp>
      </p:grpSp>
      <p:grpSp>
        <p:nvGrpSpPr>
          <p:cNvPr id="43" name="Raggruppa"/>
          <p:cNvGrpSpPr/>
          <p:nvPr/>
        </p:nvGrpSpPr>
        <p:grpSpPr>
          <a:xfrm>
            <a:off x="6335712" y="1893887"/>
            <a:ext cx="2146301" cy="2857501"/>
            <a:chOff x="0" y="0"/>
            <a:chExt cx="2146300" cy="2857500"/>
          </a:xfrm>
        </p:grpSpPr>
        <p:sp>
          <p:nvSpPr>
            <p:cNvPr id="41" name="Rettangolo"/>
            <p:cNvSpPr/>
            <p:nvPr/>
          </p:nvSpPr>
          <p:spPr>
            <a:xfrm>
              <a:off x="0" y="0"/>
              <a:ext cx="2146300" cy="2857500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2" name="SIDE VIEW OF THE FACE (LATERAL)"/>
            <p:cNvSpPr/>
            <p:nvPr/>
          </p:nvSpPr>
          <p:spPr>
            <a:xfrm>
              <a:off x="0" y="1161876"/>
              <a:ext cx="2146300" cy="533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pPr/>
              <a:r>
                <a:t>SIDE VIEW OF THE FACE (LATERAL)</a:t>
              </a:r>
            </a:p>
          </p:txBody>
        </p:sp>
      </p:grpSp>
      <p:pic>
        <p:nvPicPr>
          <p:cNvPr id="44" name="logo-iaid-2021.png" descr="logo-iaid-202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402" y="224392"/>
            <a:ext cx="2174208" cy="10183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899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initial intra oral images…"/>
          <p:cNvSpPr txBox="1"/>
          <p:nvPr>
            <p:ph type="title"/>
          </p:nvPr>
        </p:nvSpPr>
        <p:spPr>
          <a:xfrm>
            <a:off x="457200" y="0"/>
            <a:ext cx="8229600" cy="1270000"/>
          </a:xfrm>
          <a:prstGeom prst="rect">
            <a:avLst/>
          </a:prstGeom>
        </p:spPr>
        <p:txBody>
          <a:bodyPr/>
          <a:lstStyle/>
          <a:p>
            <a:pPr marR="81279" indent="0" algn="r">
              <a:defRPr sz="2400"/>
            </a:pPr>
            <a:r>
              <a:t>initial intra oral images</a:t>
            </a:r>
          </a:p>
          <a:p>
            <a:pPr marR="81279" indent="0" algn="r">
              <a:defRPr sz="2400"/>
            </a:pPr>
            <a:r>
              <a:t>(if related to the type of clinical case presented)</a:t>
            </a:r>
          </a:p>
        </p:txBody>
      </p:sp>
      <p:grpSp>
        <p:nvGrpSpPr>
          <p:cNvPr id="49" name="Raggruppa"/>
          <p:cNvGrpSpPr/>
          <p:nvPr/>
        </p:nvGrpSpPr>
        <p:grpSpPr>
          <a:xfrm>
            <a:off x="214312" y="1936750"/>
            <a:ext cx="2857501" cy="2143125"/>
            <a:chOff x="0" y="0"/>
            <a:chExt cx="2857500" cy="2143125"/>
          </a:xfrm>
        </p:grpSpPr>
        <p:sp>
          <p:nvSpPr>
            <p:cNvPr id="47" name="Rettangolo"/>
            <p:cNvSpPr/>
            <p:nvPr/>
          </p:nvSpPr>
          <p:spPr>
            <a:xfrm>
              <a:off x="0" y="0"/>
              <a:ext cx="2857500" cy="2143125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8" name="RIGHT SIDE VIEW"/>
            <p:cNvSpPr/>
            <p:nvPr/>
          </p:nvSpPr>
          <p:spPr>
            <a:xfrm>
              <a:off x="0" y="950738"/>
              <a:ext cx="2857500" cy="2416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pPr/>
              <a:r>
                <a:t>RIGHT SIDE VIEW</a:t>
              </a:r>
            </a:p>
          </p:txBody>
        </p:sp>
      </p:grpSp>
      <p:grpSp>
        <p:nvGrpSpPr>
          <p:cNvPr id="52" name="Raggruppa"/>
          <p:cNvGrpSpPr/>
          <p:nvPr/>
        </p:nvGrpSpPr>
        <p:grpSpPr>
          <a:xfrm>
            <a:off x="3143250" y="1936750"/>
            <a:ext cx="2857500" cy="2143125"/>
            <a:chOff x="0" y="0"/>
            <a:chExt cx="2857500" cy="2143125"/>
          </a:xfrm>
        </p:grpSpPr>
        <p:sp>
          <p:nvSpPr>
            <p:cNvPr id="50" name="Rettangolo"/>
            <p:cNvSpPr/>
            <p:nvPr/>
          </p:nvSpPr>
          <p:spPr>
            <a:xfrm>
              <a:off x="0" y="0"/>
              <a:ext cx="2857500" cy="2143125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1" name="FRONTAL VIEW OF ARCHES IN OCCLUSION"/>
            <p:cNvSpPr/>
            <p:nvPr/>
          </p:nvSpPr>
          <p:spPr>
            <a:xfrm>
              <a:off x="0" y="804688"/>
              <a:ext cx="2857500" cy="5337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pPr/>
              <a:r>
                <a:t>FRONTAL VIEW OF ARCHES IN OCCLUSION</a:t>
              </a:r>
            </a:p>
          </p:txBody>
        </p:sp>
      </p:grpSp>
      <p:grpSp>
        <p:nvGrpSpPr>
          <p:cNvPr id="55" name="Raggruppa"/>
          <p:cNvGrpSpPr/>
          <p:nvPr/>
        </p:nvGrpSpPr>
        <p:grpSpPr>
          <a:xfrm>
            <a:off x="6072187" y="1936750"/>
            <a:ext cx="2857501" cy="2143125"/>
            <a:chOff x="0" y="0"/>
            <a:chExt cx="2857500" cy="2143125"/>
          </a:xfrm>
        </p:grpSpPr>
        <p:sp>
          <p:nvSpPr>
            <p:cNvPr id="53" name="Rettangolo"/>
            <p:cNvSpPr/>
            <p:nvPr/>
          </p:nvSpPr>
          <p:spPr>
            <a:xfrm>
              <a:off x="0" y="0"/>
              <a:ext cx="2857500" cy="2143125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4" name="LEFT SIDE VIEW"/>
            <p:cNvSpPr/>
            <p:nvPr/>
          </p:nvSpPr>
          <p:spPr>
            <a:xfrm>
              <a:off x="0" y="950738"/>
              <a:ext cx="2857500" cy="2416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pPr/>
              <a:r>
                <a:t>LEFT SIDE VIEW</a:t>
              </a:r>
            </a:p>
          </p:txBody>
        </p:sp>
      </p:grpSp>
      <p:pic>
        <p:nvPicPr>
          <p:cNvPr id="56" name="logo-iaid-2021.png" descr="logo-iaid-202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402" y="224392"/>
            <a:ext cx="2174208" cy="10183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899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initial intra oral images…"/>
          <p:cNvSpPr txBox="1"/>
          <p:nvPr>
            <p:ph type="title"/>
          </p:nvPr>
        </p:nvSpPr>
        <p:spPr>
          <a:xfrm>
            <a:off x="457200" y="0"/>
            <a:ext cx="8229600" cy="1270000"/>
          </a:xfrm>
          <a:prstGeom prst="rect">
            <a:avLst/>
          </a:prstGeom>
        </p:spPr>
        <p:txBody>
          <a:bodyPr/>
          <a:lstStyle/>
          <a:p>
            <a:pPr marR="81279" indent="0" algn="r">
              <a:defRPr sz="2400"/>
            </a:pPr>
            <a:r>
              <a:t>initial intra oral images </a:t>
            </a:r>
          </a:p>
          <a:p>
            <a:pPr marR="81279" indent="0" algn="r">
              <a:defRPr sz="2400"/>
            </a:pPr>
            <a:r>
              <a:t>(if related to the type of clinical case presented)</a:t>
            </a:r>
          </a:p>
        </p:txBody>
      </p:sp>
      <p:grpSp>
        <p:nvGrpSpPr>
          <p:cNvPr id="61" name="Raggruppa"/>
          <p:cNvGrpSpPr/>
          <p:nvPr/>
        </p:nvGrpSpPr>
        <p:grpSpPr>
          <a:xfrm>
            <a:off x="1657115" y="2135187"/>
            <a:ext cx="2857501" cy="2143126"/>
            <a:chOff x="0" y="0"/>
            <a:chExt cx="2857500" cy="2143125"/>
          </a:xfrm>
        </p:grpSpPr>
        <p:sp>
          <p:nvSpPr>
            <p:cNvPr id="59" name="Rettangolo"/>
            <p:cNvSpPr/>
            <p:nvPr/>
          </p:nvSpPr>
          <p:spPr>
            <a:xfrm>
              <a:off x="0" y="0"/>
              <a:ext cx="2857500" cy="2143125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60" name="OCCLUSAL VIEW OF THE UPPER ARCH"/>
            <p:cNvSpPr/>
            <p:nvPr/>
          </p:nvSpPr>
          <p:spPr>
            <a:xfrm>
              <a:off x="0" y="804688"/>
              <a:ext cx="2857500" cy="5337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pPr/>
              <a:r>
                <a:t>OCCLUSAL VIEW OF THE UPPER ARCH</a:t>
              </a:r>
            </a:p>
          </p:txBody>
        </p:sp>
      </p:grpSp>
      <p:grpSp>
        <p:nvGrpSpPr>
          <p:cNvPr id="64" name="Raggruppa"/>
          <p:cNvGrpSpPr/>
          <p:nvPr/>
        </p:nvGrpSpPr>
        <p:grpSpPr>
          <a:xfrm>
            <a:off x="4629384" y="2135187"/>
            <a:ext cx="2857501" cy="2143126"/>
            <a:chOff x="0" y="0"/>
            <a:chExt cx="2857500" cy="2143125"/>
          </a:xfrm>
        </p:grpSpPr>
        <p:sp>
          <p:nvSpPr>
            <p:cNvPr id="62" name="Rettangolo"/>
            <p:cNvSpPr/>
            <p:nvPr/>
          </p:nvSpPr>
          <p:spPr>
            <a:xfrm>
              <a:off x="0" y="0"/>
              <a:ext cx="2857500" cy="2143125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63" name="OCCLUSAL VIEW OF THE LOWER ARCH"/>
            <p:cNvSpPr/>
            <p:nvPr/>
          </p:nvSpPr>
          <p:spPr>
            <a:xfrm>
              <a:off x="0" y="804688"/>
              <a:ext cx="2857500" cy="5337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pPr/>
              <a:r>
                <a:t>OCCLUSAL VIEW OF THE LOWER ARCH</a:t>
              </a:r>
            </a:p>
          </p:txBody>
        </p:sp>
      </p:grpSp>
      <p:pic>
        <p:nvPicPr>
          <p:cNvPr id="65" name="logo-iaid-2021.png" descr="logo-iaid-202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402" y="224392"/>
            <a:ext cx="2174208" cy="10183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899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logo-iaid-2021.png" descr="logo-iaid-202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402" y="224392"/>
            <a:ext cx="2174208" cy="1018364"/>
          </a:xfrm>
          <a:prstGeom prst="rect">
            <a:avLst/>
          </a:prstGeom>
        </p:spPr>
      </p:pic>
      <p:sp>
        <p:nvSpPr>
          <p:cNvPr id="68" name="Raggruppa"/>
          <p:cNvSpPr/>
          <p:nvPr/>
        </p:nvSpPr>
        <p:spPr>
          <a:xfrm>
            <a:off x="3308115" y="2262187"/>
            <a:ext cx="2857501" cy="2143126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9" name="GENERAL and DETAILS"/>
          <p:cNvSpPr txBox="1"/>
          <p:nvPr/>
        </p:nvSpPr>
        <p:spPr>
          <a:xfrm>
            <a:off x="3237087" y="3132435"/>
            <a:ext cx="3022455" cy="4026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687" marR="81279" algn="r"/>
          </a:lstStyle>
          <a:p>
            <a:pPr/>
            <a:r>
              <a:t>GENERAL and DETAILS </a:t>
            </a:r>
          </a:p>
        </p:txBody>
      </p:sp>
      <p:sp>
        <p:nvSpPr>
          <p:cNvPr id="70" name="initial images for all the disciplines"/>
          <p:cNvSpPr txBox="1"/>
          <p:nvPr>
            <p:ph type="title"/>
          </p:nvPr>
        </p:nvSpPr>
        <p:spPr>
          <a:xfrm>
            <a:off x="457200" y="127000"/>
            <a:ext cx="8229600" cy="1270000"/>
          </a:xfrm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pPr/>
            <a:r>
              <a:t>initial images for all the disciplines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899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Initial Orthopantomography, or other initial rx exams, as described in the next slide, just if related or needed to the clinical case presented"/>
          <p:cNvSpPr txBox="1"/>
          <p:nvPr>
            <p:ph type="title"/>
          </p:nvPr>
        </p:nvSpPr>
        <p:spPr>
          <a:xfrm>
            <a:off x="2506819" y="69850"/>
            <a:ext cx="6179981" cy="1327448"/>
          </a:xfrm>
          <a:prstGeom prst="rect">
            <a:avLst/>
          </a:prstGeom>
        </p:spPr>
        <p:txBody>
          <a:bodyPr/>
          <a:lstStyle>
            <a:lvl1pPr marR="81279" indent="0">
              <a:defRPr sz="2400"/>
            </a:lvl1pPr>
          </a:lstStyle>
          <a:p>
            <a:pPr/>
            <a:r>
              <a:t>Initial Orthopantomography, or other initial rx exams, as described in the next slide, just if related or needed to the clinical case presented</a:t>
            </a:r>
          </a:p>
        </p:txBody>
      </p:sp>
      <p:sp>
        <p:nvSpPr>
          <p:cNvPr id="73" name="Rettangolo"/>
          <p:cNvSpPr/>
          <p:nvPr/>
        </p:nvSpPr>
        <p:spPr>
          <a:xfrm>
            <a:off x="428625" y="1468437"/>
            <a:ext cx="8215313" cy="3357563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74" name="logo-iaid-2021.png" descr="logo-iaid-202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402" y="224392"/>
            <a:ext cx="2174208" cy="10183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899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Other initial radiographic investigations, just if related or needed to the clinical case presented…"/>
          <p:cNvSpPr txBox="1"/>
          <p:nvPr>
            <p:ph type="title"/>
          </p:nvPr>
        </p:nvSpPr>
        <p:spPr>
          <a:xfrm>
            <a:off x="2132360" y="93473"/>
            <a:ext cx="6795727" cy="1542530"/>
          </a:xfrm>
          <a:prstGeom prst="rect">
            <a:avLst/>
          </a:prstGeom>
        </p:spPr>
        <p:txBody>
          <a:bodyPr/>
          <a:lstStyle/>
          <a:p>
            <a:pPr marR="81279" indent="0" algn="r">
              <a:defRPr sz="2400"/>
            </a:pPr>
            <a:r>
              <a:t>Other initial radiographic investigations, just if related or needed to the clinical case presented</a:t>
            </a:r>
          </a:p>
          <a:p>
            <a:pPr marR="81279" indent="0" algn="r">
              <a:defRPr sz="2400"/>
            </a:pPr>
            <a:r>
              <a:t>(complete periodontal rx status, periapical intraoral x-rays, CBCT, MRI, CT, soft tissues ultrasound…)</a:t>
            </a:r>
          </a:p>
          <a:p>
            <a:pPr marL="0" marR="0" indent="0" algn="l" defTabSz="457200">
              <a:defRPr sz="2800">
                <a:solidFill>
                  <a:srgbClr val="1F1F1F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radiographic status, periapical intraoral x-rays, CBCT, MRI, CT, soft tissue ultrasound...</a:t>
            </a:r>
          </a:p>
          <a:p>
            <a:pPr marL="0" marR="0" indent="0" algn="l" defTabSz="457200">
              <a:defRPr sz="2800">
                <a:solidFill>
                  <a:srgbClr val="1F1F1F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radiographic status, periapical intraoral x-rays, CBCT, MRI, CT, soft tissue ultrasoun</a:t>
            </a:r>
          </a:p>
        </p:txBody>
      </p:sp>
      <p:pic>
        <p:nvPicPr>
          <p:cNvPr id="77" name="logo-iaid-2021.png" descr="logo-iaid-202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402" y="224392"/>
            <a:ext cx="2174208" cy="1018364"/>
          </a:xfrm>
          <a:prstGeom prst="rect">
            <a:avLst/>
          </a:prstGeom>
        </p:spPr>
      </p:pic>
      <p:sp>
        <p:nvSpPr>
          <p:cNvPr id="78" name="Rettangolo"/>
          <p:cNvSpPr/>
          <p:nvPr/>
        </p:nvSpPr>
        <p:spPr>
          <a:xfrm>
            <a:off x="428625" y="1937575"/>
            <a:ext cx="8215313" cy="2888425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899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analysis of radiographic or other initial exams or clinical investigations"/>
          <p:cNvSpPr txBox="1"/>
          <p:nvPr>
            <p:ph type="title"/>
          </p:nvPr>
        </p:nvSpPr>
        <p:spPr>
          <a:xfrm>
            <a:off x="2551870" y="168423"/>
            <a:ext cx="6570143" cy="1130301"/>
          </a:xfrm>
          <a:prstGeom prst="rect">
            <a:avLst/>
          </a:prstGeom>
        </p:spPr>
        <p:txBody>
          <a:bodyPr/>
          <a:lstStyle>
            <a:lvl1pPr marR="81279" indent="0">
              <a:defRPr sz="2400"/>
            </a:lvl1pPr>
          </a:lstStyle>
          <a:p>
            <a:pPr/>
            <a:r>
              <a:t>analysis of radiographic or other initial exams or clinical investigations </a:t>
            </a:r>
          </a:p>
        </p:txBody>
      </p:sp>
      <p:sp>
        <p:nvSpPr>
          <p:cNvPr id="81" name="text"/>
          <p:cNvSpPr txBox="1"/>
          <p:nvPr>
            <p:ph type="body" idx="1"/>
          </p:nvPr>
        </p:nvSpPr>
        <p:spPr>
          <a:xfrm>
            <a:off x="457200" y="1568450"/>
            <a:ext cx="8229600" cy="3445411"/>
          </a:xfrm>
          <a:prstGeom prst="rect">
            <a:avLst/>
          </a:prstGeom>
        </p:spPr>
        <p:txBody>
          <a:bodyPr/>
          <a:lstStyle>
            <a:lvl1pPr marR="81279">
              <a:defRPr i="1" sz="2000"/>
            </a:lvl1pPr>
          </a:lstStyle>
          <a:p>
            <a:pPr/>
            <a:r>
              <a:t>text</a:t>
            </a:r>
          </a:p>
        </p:txBody>
      </p:sp>
      <p:pic>
        <p:nvPicPr>
          <p:cNvPr id="82" name="logo-iaid-2021.png" descr="logo-iaid-202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402" y="224392"/>
            <a:ext cx="2174208" cy="10183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899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4F81BD"/>
        </a:solidFill>
        <a:ln w="9525" cap="flat">
          <a:solidFill>
            <a:srgbClr val="FFFFFF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40639" marR="40639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>
              <a:solidFill>
                <a:srgbClr val="FFFFFF"/>
              </a:solidFill>
            </a:uFill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9525" cap="flat">
          <a:solidFill>
            <a:srgbClr val="FFFFFF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40639" marR="40639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>
              <a:solidFill>
                <a:srgbClr val="FFFFFF"/>
              </a:solidFill>
            </a:uFill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4F81BD"/>
        </a:solidFill>
        <a:ln w="9525" cap="flat">
          <a:solidFill>
            <a:srgbClr val="FFFFFF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40639" marR="40639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>
              <a:solidFill>
                <a:srgbClr val="FFFFFF"/>
              </a:solidFill>
            </a:uFill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9525" cap="flat">
          <a:solidFill>
            <a:srgbClr val="FFFFFF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40639" marR="40639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>
              <a:solidFill>
                <a:srgbClr val="FFFFFF"/>
              </a:solidFill>
            </a:uFill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